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85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9" r:id="rId23"/>
    <p:sldId id="280" r:id="rId24"/>
    <p:sldId id="282" r:id="rId25"/>
    <p:sldId id="281" r:id="rId26"/>
    <p:sldId id="283" r:id="rId27"/>
    <p:sldId id="286" r:id="rId28"/>
    <p:sldId id="28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9" autoAdjust="0"/>
    <p:restoredTop sz="94706" autoAdjust="0"/>
  </p:normalViewPr>
  <p:slideViewPr>
    <p:cSldViewPr snapToGrid="0">
      <p:cViewPr varScale="1">
        <p:scale>
          <a:sx n="107" d="100"/>
          <a:sy n="107" d="100"/>
        </p:scale>
        <p:origin x="1190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4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26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93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959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4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11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04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902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74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0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684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8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7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505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79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00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88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67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68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5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2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0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6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7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rizon.kias.re.kr/25133/" TargetMode="External"/><Relationship Id="rId5" Type="http://schemas.openxmlformats.org/officeDocument/2006/relationships/hyperlink" Target="https://www.youtube.com/watch?v=wMmqCMwuM2Q" TargetMode="External"/><Relationship Id="rId4" Type="http://schemas.openxmlformats.org/officeDocument/2006/relationships/hyperlink" Target="https://yang-song.net/blog/2021/scor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</a:rPr>
              <a:t>푸리에 해석학 </a:t>
            </a:r>
            <a:r>
              <a:rPr lang="en-US" altLang="ko-KR" sz="2500" b="1" dirty="0">
                <a:solidFill>
                  <a:srgbClr val="19264B"/>
                </a:solidFill>
              </a:rPr>
              <a:t>2</a:t>
            </a:r>
            <a:r>
              <a:rPr lang="ko-KR" altLang="en-US" sz="2500" b="1" dirty="0">
                <a:solidFill>
                  <a:srgbClr val="19264B"/>
                </a:solidFill>
              </a:rPr>
              <a:t>차 발표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14</a:t>
            </a: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63" y="2142962"/>
            <a:ext cx="714263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 </a:t>
            </a:r>
            <a:r>
              <a:rPr lang="en-US" altLang="ko-KR" sz="2000" dirty="0"/>
              <a:t>Z</a:t>
            </a:r>
            <a:r>
              <a:rPr lang="ko-KR" altLang="en-US" sz="2000" dirty="0"/>
              <a:t> 때문에 다양한 방법론들이 연구되었는데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Autoregressive model, normalizing flow, </a:t>
            </a:r>
            <a:r>
              <a:rPr lang="en-US" altLang="ko-KR" sz="2000" dirty="0" err="1"/>
              <a:t>vae</a:t>
            </a:r>
            <a:r>
              <a:rPr lang="en-US" altLang="ko-KR" sz="2000" dirty="0"/>
              <a:t>, RBM, </a:t>
            </a:r>
            <a:r>
              <a:rPr lang="en-US" altLang="ko-KR" sz="2000" dirty="0" err="1"/>
              <a:t>gan</a:t>
            </a:r>
            <a:r>
              <a:rPr lang="en-US" altLang="ko-KR" sz="2000" dirty="0"/>
              <a:t> </a:t>
            </a:r>
            <a:r>
              <a:rPr lang="ko-KR" altLang="en-US" sz="2000" dirty="0"/>
              <a:t>등등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Z </a:t>
            </a:r>
            <a:r>
              <a:rPr lang="ko-KR" altLang="en-US" sz="2000" dirty="0"/>
              <a:t>를 구할 수 없다는 것이 관건임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E5D08-B737-8F0A-128E-2B0C9A7A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85" y="734269"/>
            <a:ext cx="2871619" cy="10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63" y="2142962"/>
            <a:ext cx="714263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Score</a:t>
            </a:r>
            <a:r>
              <a:rPr lang="ko-KR" altLang="en-US" sz="2000" dirty="0"/>
              <a:t> </a:t>
            </a:r>
            <a:r>
              <a:rPr lang="en-US" altLang="ko-KR" sz="2000" dirty="0"/>
              <a:t>based</a:t>
            </a:r>
            <a:r>
              <a:rPr lang="ko-KR" altLang="en-US" sz="2000" dirty="0"/>
              <a:t> </a:t>
            </a:r>
            <a:r>
              <a:rPr lang="en-US" altLang="ko-KR" sz="2000" dirty="0"/>
              <a:t>modeling</a:t>
            </a:r>
            <a:r>
              <a:rPr lang="ko-KR" altLang="en-US" sz="2000" dirty="0"/>
              <a:t> 또한 </a:t>
            </a:r>
            <a:r>
              <a:rPr lang="en-US" altLang="ko-KR" sz="2000" dirty="0"/>
              <a:t>Z</a:t>
            </a:r>
            <a:r>
              <a:rPr lang="ko-KR" altLang="en-US" sz="2000" dirty="0"/>
              <a:t> 를 우회하기 위한 하나의</a:t>
            </a:r>
            <a:r>
              <a:rPr lang="en-US" altLang="ko-KR" sz="2000" dirty="0"/>
              <a:t> </a:t>
            </a:r>
            <a:r>
              <a:rPr lang="ko-KR" altLang="en-US" sz="2000" dirty="0"/>
              <a:t>방법이며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다음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을 통해 문제를 해결함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E5D08-B737-8F0A-128E-2B0C9A7A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85" y="734269"/>
            <a:ext cx="2871619" cy="1023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046DAF-76B4-7532-24A2-96D723D0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40" y="3603937"/>
            <a:ext cx="4793885" cy="118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73002" y="1678529"/>
            <a:ext cx="714263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위 식을 만족하기 때문에</a:t>
            </a:r>
            <a:r>
              <a:rPr lang="en-US" altLang="ko-KR" sz="2000" dirty="0"/>
              <a:t>.. Z </a:t>
            </a:r>
            <a:r>
              <a:rPr lang="ko-KR" altLang="en-US" sz="2000" dirty="0"/>
              <a:t>를 구할 필요가 없어짐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이를 통해 </a:t>
            </a:r>
            <a:r>
              <a:rPr lang="en-US" altLang="ko-KR" sz="2000" dirty="0"/>
              <a:t>tractable normalizing constant </a:t>
            </a:r>
            <a:r>
              <a:rPr lang="ko-KR" altLang="en-US" sz="2000" dirty="0"/>
              <a:t>를 사용해야 한다는 제약이 사라지고 </a:t>
            </a:r>
            <a:r>
              <a:rPr lang="en-US" altLang="ko-KR" sz="2000" dirty="0"/>
              <a:t>neural network </a:t>
            </a:r>
            <a:r>
              <a:rPr lang="ko-KR" altLang="en-US" sz="2000" dirty="0"/>
              <a:t>를 사용해 모델링할 수 있게 됨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7A795-C3ED-46B1-259E-7EA7536B3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07" y="904832"/>
            <a:ext cx="752580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935579"/>
            <a:ext cx="714263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그럼 이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을 가지고 모델을 </a:t>
            </a:r>
            <a:r>
              <a:rPr lang="ko-KR" altLang="en-US" sz="2000" dirty="0" err="1"/>
              <a:t>최적화시켜야</a:t>
            </a:r>
            <a:r>
              <a:rPr lang="ko-KR" altLang="en-US" sz="2000" dirty="0"/>
              <a:t> 할 텐데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 - </a:t>
            </a:r>
            <a:r>
              <a:rPr lang="ko-KR" altLang="en-US" sz="2000" dirty="0"/>
              <a:t>이때 </a:t>
            </a:r>
            <a:r>
              <a:rPr lang="en-US" altLang="ko-KR" sz="2000" dirty="0" err="1"/>
              <a:t>s_theta</a:t>
            </a:r>
            <a:r>
              <a:rPr lang="en-US" altLang="ko-KR" sz="2000" dirty="0"/>
              <a:t> </a:t>
            </a:r>
            <a:r>
              <a:rPr lang="ko-KR" altLang="en-US" sz="2000" dirty="0"/>
              <a:t>는 우리의 모델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직관적으로 이렇게 대충 식을 두고 </a:t>
            </a:r>
            <a:r>
              <a:rPr lang="ko-KR" altLang="en-US" sz="2000" dirty="0" err="1"/>
              <a:t>최적화시키면</a:t>
            </a:r>
            <a:r>
              <a:rPr lang="ko-KR" altLang="en-US" sz="2000" dirty="0"/>
              <a:t> 될 거 같지만</a:t>
            </a:r>
            <a:r>
              <a:rPr lang="en-US" altLang="ko-KR" sz="2000" dirty="0"/>
              <a:t>..  </a:t>
            </a:r>
            <a:r>
              <a:rPr lang="ko-KR" altLang="en-US" sz="2000" dirty="0"/>
              <a:t>우린</a:t>
            </a:r>
            <a:r>
              <a:rPr lang="en-US" altLang="ko-KR" sz="2000" dirty="0"/>
              <a:t>			      </a:t>
            </a:r>
            <a:r>
              <a:rPr lang="ko-KR" altLang="en-US" sz="2000" dirty="0"/>
              <a:t>이 값을 구할 수 없음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24832-00CA-66EF-9C81-3354453A9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59" y="1735768"/>
            <a:ext cx="4525006" cy="724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D7EA61-831A-F13E-FCEE-C1A0370A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756" y="3802812"/>
            <a:ext cx="2324424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0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09384" y="1515747"/>
            <a:ext cx="714263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 문제를 우회하는 방법이 궁금하시다면</a:t>
            </a:r>
            <a:r>
              <a:rPr lang="en-US" altLang="ko-KR" sz="2000" dirty="0"/>
              <a:t> –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Estimation of non-normalized statistical models by score matching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A connection between score matching and denoising autoencoders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Sliced score matching: A scalable approach to density and score estimation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다음 </a:t>
            </a:r>
            <a:r>
              <a:rPr lang="en-US" altLang="ko-KR" sz="2000" dirty="0"/>
              <a:t>3</a:t>
            </a:r>
            <a:r>
              <a:rPr lang="ko-KR" altLang="en-US" sz="2000" dirty="0"/>
              <a:t>가지 논문을 훑어보면 도움이 될 것입니다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 발표에서는 다루지 않음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24832-00CA-66EF-9C81-3354453A9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384" y="841752"/>
            <a:ext cx="452500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1001397"/>
            <a:ext cx="7142632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아무튼</a:t>
            </a:r>
            <a:r>
              <a:rPr lang="en-US" altLang="ko-KR" sz="2000" dirty="0"/>
              <a:t>… </a:t>
            </a:r>
            <a:r>
              <a:rPr lang="ko-KR" altLang="en-US" sz="2000" dirty="0"/>
              <a:t>어떻게 해서 </a:t>
            </a:r>
            <a:r>
              <a:rPr lang="en-US" altLang="ko-KR" sz="2000" dirty="0" err="1"/>
              <a:t>s_theta</a:t>
            </a:r>
            <a:r>
              <a:rPr lang="en-US" altLang="ko-KR" sz="2000" dirty="0"/>
              <a:t> </a:t>
            </a:r>
            <a:r>
              <a:rPr lang="ko-KR" altLang="en-US" sz="2000" dirty="0"/>
              <a:t>를 잘 </a:t>
            </a:r>
            <a:r>
              <a:rPr lang="en-US" altLang="ko-KR" sz="2000" dirty="0"/>
              <a:t>approximate </a:t>
            </a:r>
            <a:r>
              <a:rPr lang="ko-KR" altLang="en-US" sz="2000" dirty="0"/>
              <a:t>했다고 하자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이제 우리는  </a:t>
            </a:r>
            <a:r>
              <a:rPr lang="en-US" altLang="ko-KR" sz="2000" dirty="0"/>
              <a:t>			</a:t>
            </a:r>
            <a:r>
              <a:rPr lang="ko-KR" altLang="en-US" sz="2000" dirty="0"/>
              <a:t>이 친구에 대한 좋은 </a:t>
            </a:r>
            <a:r>
              <a:rPr lang="en-US" altLang="ko-KR" sz="2000" dirty="0"/>
              <a:t>estimator </a:t>
            </a:r>
            <a:r>
              <a:rPr lang="ko-KR" altLang="en-US" sz="2000" dirty="0"/>
              <a:t>를 가지고 있는 것이다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우리가 원하는 것은 </a:t>
            </a:r>
            <a:r>
              <a:rPr lang="en-US" altLang="ko-KR" sz="2000" dirty="0"/>
              <a:t>p(x) </a:t>
            </a:r>
            <a:r>
              <a:rPr lang="ko-KR" altLang="en-US" sz="2000" dirty="0"/>
              <a:t>확률분포에서 그럴듯한 </a:t>
            </a:r>
            <a:r>
              <a:rPr lang="en-US" altLang="ko-KR" sz="2000" dirty="0"/>
              <a:t>sample </a:t>
            </a:r>
            <a:r>
              <a:rPr lang="ko-KR" altLang="en-US" sz="2000" dirty="0"/>
              <a:t>을 추출해내는 것이므로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p(x) </a:t>
            </a:r>
            <a:r>
              <a:rPr lang="ko-KR" altLang="en-US" sz="2000" dirty="0"/>
              <a:t>위에서 </a:t>
            </a:r>
            <a:r>
              <a:rPr lang="en-US" altLang="ko-KR" sz="2000" dirty="0"/>
              <a:t>gradient ascent </a:t>
            </a:r>
            <a:r>
              <a:rPr lang="ko-KR" altLang="en-US" sz="2000" dirty="0"/>
              <a:t>를 진행하면 됨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D1F99-199A-BD5B-EAFF-F008E2EE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66" y="1448949"/>
            <a:ext cx="1919569" cy="520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0CFBC-0B08-2C7A-C866-8CF59861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87" y="3956022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8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1001397"/>
            <a:ext cx="714263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근데 이렇게 하면 다양성에 대한 이슈가 생기니까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노이즈를 조금 줘서 </a:t>
            </a:r>
            <a:r>
              <a:rPr lang="en-US" altLang="ko-KR" sz="2000" dirty="0"/>
              <a:t>gradient ascent </a:t>
            </a:r>
            <a:r>
              <a:rPr lang="ko-KR" altLang="en-US" sz="2000" dirty="0"/>
              <a:t>수행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langevin</a:t>
            </a:r>
            <a:r>
              <a:rPr lang="en-US" altLang="ko-KR" sz="2000" dirty="0"/>
              <a:t> dynamics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D54E5-4CA8-6175-D660-3F9569EB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869187"/>
            <a:ext cx="7335274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1001397"/>
            <a:ext cx="7142632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하지만 실제로 이렇게 모델링하면 샘플링이 잘 안 되는데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이는 </a:t>
            </a:r>
            <a:r>
              <a:rPr lang="en-US" altLang="ko-KR" sz="2000" dirty="0"/>
              <a:t>support </a:t>
            </a:r>
            <a:r>
              <a:rPr lang="ko-KR" altLang="en-US" sz="2000" dirty="0"/>
              <a:t>가 부족한 부분에서는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의 추정이 잘 이뤄지지 않기 때문임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너무 당연하게도 </a:t>
            </a:r>
            <a:r>
              <a:rPr lang="en-US" altLang="ko-KR" sz="2000" dirty="0"/>
              <a:t>high dimensional space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에서는 빈 공간이 대부분일 수밖에 없고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이런 문제가 발생함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노이즈를 줘서 해결</a:t>
            </a:r>
            <a:r>
              <a:rPr lang="en-US" altLang="ko-KR" sz="2000" dirty="0">
                <a:sym typeface="Wingdings" panose="05000000000000000000" pitchFamily="2" charset="2"/>
              </a:rPr>
              <a:t>! (perturbation)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D1ECF-425A-0B4E-6AC5-3B856CF1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34" y="2346146"/>
            <a:ext cx="2364581" cy="23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1001397"/>
            <a:ext cx="714263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 - </a:t>
            </a:r>
            <a:r>
              <a:rPr lang="ko-KR" altLang="en-US" sz="2000" dirty="0"/>
              <a:t>자세한 내용은 </a:t>
            </a:r>
            <a:r>
              <a:rPr lang="en-US" altLang="ko-KR" sz="2000" dirty="0"/>
              <a:t>NSCN(yang song 2019) </a:t>
            </a:r>
            <a:r>
              <a:rPr lang="ko-KR" altLang="en-US" sz="2000" dirty="0"/>
              <a:t>논문 참고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다음과 같이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즉</a:t>
            </a:r>
            <a:r>
              <a:rPr lang="en-US" altLang="ko-KR" sz="2000" dirty="0"/>
              <a:t> Noise </a:t>
            </a:r>
            <a:r>
              <a:rPr lang="ko-KR" altLang="en-US" sz="2000" dirty="0"/>
              <a:t>정도에 따른 </a:t>
            </a:r>
            <a:r>
              <a:rPr lang="en-US" altLang="ko-KR" sz="2000" dirty="0"/>
              <a:t>score model </a:t>
            </a:r>
            <a:r>
              <a:rPr lang="ko-KR" altLang="en-US" sz="2000" dirty="0"/>
              <a:t>을 각각 학습시키고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												</a:t>
            </a:r>
            <a:r>
              <a:rPr lang="ko-KR" altLang="en-US" sz="2000" dirty="0"/>
              <a:t>학습은 이걸로</a:t>
            </a:r>
            <a:r>
              <a:rPr lang="en-US" altLang="ko-KR" sz="2000" dirty="0"/>
              <a:t>!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70048-3220-FB51-AC7B-AD213E74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44" y="2372785"/>
            <a:ext cx="4230250" cy="2550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6EEBC1-231B-E5B3-00C6-7A10766A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492" y="1426332"/>
            <a:ext cx="3679598" cy="521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701A4-5726-CDCB-A1F7-90A40CAAD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157" y="3303134"/>
            <a:ext cx="3207543" cy="6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63" y="699986"/>
            <a:ext cx="714263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우측에서 좌측으로 가면서 </a:t>
            </a:r>
            <a:r>
              <a:rPr lang="en-US" altLang="ko-KR" sz="2000" dirty="0"/>
              <a:t>sampling </a:t>
            </a:r>
            <a:r>
              <a:rPr lang="ko-KR" altLang="en-US" sz="2000" dirty="0"/>
              <a:t>진행</a:t>
            </a:r>
            <a:r>
              <a:rPr lang="en-US" altLang="ko-KR" sz="2000" dirty="0"/>
              <a:t>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점진적으로 </a:t>
            </a:r>
            <a:r>
              <a:rPr lang="en-US" altLang="ko-KR" sz="2000" dirty="0"/>
              <a:t>true distribution</a:t>
            </a:r>
            <a:r>
              <a:rPr lang="ko-KR" altLang="en-US" sz="2000" dirty="0"/>
              <a:t> 에 가까워지는 과정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 - annealed Langevin dynamics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+ </a:t>
            </a:r>
            <a:r>
              <a:rPr lang="ko-KR" altLang="en-US" sz="2000" dirty="0"/>
              <a:t>노이즈를 주고 조금씩 없앤다고</a:t>
            </a:r>
            <a:r>
              <a:rPr lang="en-US" altLang="ko-KR" sz="2000" dirty="0"/>
              <a:t>..? diffusion??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9A483C-061C-9347-C0C5-888B8ED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04" y="1764935"/>
            <a:ext cx="6681775" cy="22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187C131B-654A-236D-0BE7-D121A4E6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4455690"/>
            <a:ext cx="4957763" cy="60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6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사진을 </a:t>
            </a:r>
            <a:r>
              <a:rPr lang="ko-KR" altLang="en-US" sz="2000" dirty="0" err="1"/>
              <a:t>못찍었어요</a:t>
            </a:r>
            <a:r>
              <a:rPr lang="ko-KR" altLang="en-US" sz="2000" dirty="0"/>
              <a:t> </a:t>
            </a:r>
            <a:r>
              <a:rPr lang="en-US" altLang="ko-KR" sz="2000" dirty="0"/>
              <a:t>T.T</a:t>
            </a:r>
            <a:endParaRPr sz="20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소프트 </a:t>
            </a:r>
            <a:r>
              <a:rPr lang="ko" dirty="0"/>
              <a:t>김</a:t>
            </a:r>
            <a:r>
              <a:rPr lang="ko-KR" altLang="en-US" dirty="0"/>
              <a:t>동영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경경</a:t>
            </a:r>
            <a:r>
              <a:rPr lang="ko-KR" altLang="en-US" dirty="0"/>
              <a:t> </a:t>
            </a:r>
            <a:r>
              <a:rPr lang="ko-KR" altLang="en-US" dirty="0" err="1"/>
              <a:t>박영균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353975" y="1001397"/>
            <a:ext cx="714263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Score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 을 사용한다는 특징 덕분에 </a:t>
            </a:r>
            <a:r>
              <a:rPr lang="en-US" altLang="ko-KR" sz="2000" dirty="0"/>
              <a:t>generative process controlling</a:t>
            </a:r>
            <a:r>
              <a:rPr lang="ko-KR" altLang="en-US" sz="2000" dirty="0"/>
              <a:t> 이 가능한데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위 식을 보자</a:t>
            </a:r>
            <a:r>
              <a:rPr lang="en-US" altLang="ko-KR" sz="2000" dirty="0"/>
              <a:t>. </a:t>
            </a:r>
            <a:r>
              <a:rPr lang="ko-KR" altLang="en-US" sz="2000" dirty="0"/>
              <a:t>예를 들어 </a:t>
            </a:r>
            <a:r>
              <a:rPr lang="en-US" altLang="ko-KR" sz="2000" dirty="0"/>
              <a:t>y </a:t>
            </a:r>
            <a:r>
              <a:rPr lang="ko-KR" altLang="en-US" sz="2000" dirty="0"/>
              <a:t>를 </a:t>
            </a:r>
            <a:r>
              <a:rPr lang="en-US" altLang="ko-KR" sz="2000" dirty="0"/>
              <a:t>label, x </a:t>
            </a:r>
            <a:r>
              <a:rPr lang="ko-KR" altLang="en-US" sz="2000" dirty="0"/>
              <a:t>를 </a:t>
            </a:r>
            <a:r>
              <a:rPr lang="en-US" altLang="ko-KR" sz="2000" dirty="0"/>
              <a:t>feature </a:t>
            </a:r>
            <a:r>
              <a:rPr lang="ko-KR" altLang="en-US" sz="2000" dirty="0"/>
              <a:t>라고 두면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(</a:t>
            </a:r>
            <a:r>
              <a:rPr lang="ko-KR" altLang="en-US" sz="2000" dirty="0"/>
              <a:t>고양이라는 라벨과 고양이 사진 이렇게 생각할 수도 있음</a:t>
            </a:r>
            <a:r>
              <a:rPr lang="en-US" altLang="ko-KR" sz="2000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P(</a:t>
            </a:r>
            <a:r>
              <a:rPr lang="en-US" altLang="ko-KR" sz="2000" dirty="0" err="1"/>
              <a:t>x|y</a:t>
            </a:r>
            <a:r>
              <a:rPr lang="en-US" altLang="ko-KR" sz="2000" dirty="0"/>
              <a:t>) </a:t>
            </a:r>
            <a:r>
              <a:rPr lang="ko-KR" altLang="en-US" sz="2000" dirty="0"/>
              <a:t>는 고양이라는 </a:t>
            </a:r>
            <a:r>
              <a:rPr lang="en-US" altLang="ko-KR" sz="2000" dirty="0"/>
              <a:t>prompt </a:t>
            </a:r>
            <a:r>
              <a:rPr lang="ko-KR" altLang="en-US" sz="2000" dirty="0"/>
              <a:t>가 주어졌을 때 </a:t>
            </a:r>
            <a:r>
              <a:rPr lang="en-US" altLang="ko-KR" sz="2000" dirty="0"/>
              <a:t>x </a:t>
            </a:r>
            <a:r>
              <a:rPr lang="ko-KR" altLang="en-US" sz="2000" dirty="0"/>
              <a:t>를 생성하는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이며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P(</a:t>
            </a:r>
            <a:r>
              <a:rPr lang="en-US" altLang="ko-KR" sz="2000" dirty="0" err="1"/>
              <a:t>y|x</a:t>
            </a:r>
            <a:r>
              <a:rPr lang="en-US" altLang="ko-KR" sz="2000" dirty="0"/>
              <a:t>) </a:t>
            </a:r>
            <a:r>
              <a:rPr lang="ko-KR" altLang="en-US" sz="2000" dirty="0"/>
              <a:t>는 </a:t>
            </a:r>
            <a:r>
              <a:rPr lang="en-US" altLang="ko-KR" sz="2000" dirty="0"/>
              <a:t>classification model </a:t>
            </a:r>
            <a:r>
              <a:rPr lang="ko-KR" altLang="en-US" sz="2000" dirty="0"/>
              <a:t>의 </a:t>
            </a:r>
            <a:r>
              <a:rPr lang="en-US" altLang="ko-KR" sz="2000" dirty="0"/>
              <a:t>gradient </a:t>
            </a:r>
            <a:r>
              <a:rPr lang="ko-KR" altLang="en-US" sz="2000" dirty="0"/>
              <a:t>를 의미한다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47057-AC0A-FCBD-9A69-AE5C6EB9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747619"/>
            <a:ext cx="7621064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68251" y="1772922"/>
            <a:ext cx="7142632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이런 걸 </a:t>
            </a:r>
            <a:r>
              <a:rPr lang="en-US" altLang="ko-KR" sz="2000" dirty="0"/>
              <a:t>classifier guidance </a:t>
            </a:r>
            <a:r>
              <a:rPr lang="ko-KR" altLang="en-US" sz="2000" dirty="0"/>
              <a:t>라고 부르며</a:t>
            </a:r>
            <a:r>
              <a:rPr lang="en-US" altLang="ko-KR" sz="2000" dirty="0"/>
              <a:t> class conditional generation </a:t>
            </a:r>
            <a:r>
              <a:rPr lang="ko-KR" altLang="en-US" sz="2000" dirty="0"/>
              <a:t>을 가능케 한다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간단한 고양이 분류 모델이 아니어도</a:t>
            </a:r>
            <a:r>
              <a:rPr lang="en-US" altLang="ko-KR" sz="2000" dirty="0"/>
              <a:t>, image captioning model </a:t>
            </a:r>
            <a:r>
              <a:rPr lang="ko-KR" altLang="en-US" sz="2000" dirty="0"/>
              <a:t>을 사용하면 </a:t>
            </a:r>
            <a:r>
              <a:rPr lang="en-US" altLang="ko-KR" sz="2000" dirty="0"/>
              <a:t>language guided image generation </a:t>
            </a:r>
            <a:r>
              <a:rPr lang="ko-KR" altLang="en-US" sz="2000" dirty="0"/>
              <a:t>이 가능하다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Segmentation </a:t>
            </a:r>
            <a:r>
              <a:rPr lang="ko-KR" altLang="en-US" sz="2000" dirty="0"/>
              <a:t>모델 같은 걸 쓰면 </a:t>
            </a:r>
            <a:r>
              <a:rPr lang="en-US" altLang="ko-KR" sz="2000" dirty="0"/>
              <a:t>contour </a:t>
            </a:r>
            <a:r>
              <a:rPr lang="ko-KR" altLang="en-US" sz="2000" dirty="0"/>
              <a:t>를 입력으로 주고 </a:t>
            </a:r>
            <a:r>
              <a:rPr lang="en-US" altLang="ko-KR" sz="2000" dirty="0"/>
              <a:t>realistic </a:t>
            </a:r>
            <a:r>
              <a:rPr lang="ko-KR" altLang="en-US" sz="2000" dirty="0"/>
              <a:t>한 사진을 얻는 모델 </a:t>
            </a:r>
            <a:r>
              <a:rPr lang="en-US" altLang="ko-KR" sz="2000" dirty="0"/>
              <a:t>– </a:t>
            </a:r>
            <a:r>
              <a:rPr lang="ko-KR" altLang="en-US" sz="2000" dirty="0"/>
              <a:t>이런 걸 </a:t>
            </a:r>
            <a:r>
              <a:rPr lang="en-US" altLang="ko-KR" sz="2000" dirty="0"/>
              <a:t>stroke to image synthesis </a:t>
            </a:r>
            <a:r>
              <a:rPr lang="ko-KR" altLang="en-US" sz="2000" dirty="0"/>
              <a:t>라고 하는 듯 </a:t>
            </a:r>
            <a:r>
              <a:rPr lang="en-US" altLang="ko-KR" sz="2000" dirty="0"/>
              <a:t>– </a:t>
            </a:r>
            <a:r>
              <a:rPr lang="ko-KR" altLang="en-US" sz="2000" dirty="0"/>
              <a:t>도 가능할 것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47057-AC0A-FCBD-9A69-AE5C6EB9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75" y="813429"/>
            <a:ext cx="7621064" cy="790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CF21DF-D63B-D68C-A164-F0FFFC2DC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591" y="499897"/>
            <a:ext cx="5239323" cy="30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5" y="813429"/>
            <a:ext cx="7142632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Diffusion</a:t>
            </a:r>
            <a:r>
              <a:rPr lang="ko-KR" altLang="en-US" sz="2000" dirty="0"/>
              <a:t> </a:t>
            </a:r>
            <a:r>
              <a:rPr lang="en-US" altLang="ko-KR" sz="2000" dirty="0"/>
              <a:t>model</a:t>
            </a:r>
            <a:r>
              <a:rPr lang="ko-KR" altLang="en-US" sz="2000" dirty="0"/>
              <a:t> 또한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을 사용하는데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A Connection Between Score Matching and Denoising Autoencoders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위 논문에서 </a:t>
            </a:r>
            <a:r>
              <a:rPr lang="en-US" altLang="ko-KR" sz="2000" dirty="0"/>
              <a:t>denoising AE </a:t>
            </a:r>
            <a:r>
              <a:rPr lang="ko-KR" altLang="en-US" sz="2000" dirty="0"/>
              <a:t>와 </a:t>
            </a:r>
            <a:r>
              <a:rPr lang="en-US" altLang="ko-KR" sz="2000" dirty="0"/>
              <a:t>score matching </a:t>
            </a:r>
            <a:r>
              <a:rPr lang="ko-KR" altLang="en-US" sz="2000" dirty="0"/>
              <a:t>은 최적화 관점에서 동치라는 것이 증명됨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Denoise</a:t>
            </a:r>
            <a:r>
              <a:rPr lang="ko-KR" altLang="en-US" sz="2000" dirty="0"/>
              <a:t> 를 학습하는 기계학습 모델은 자연스럽게 </a:t>
            </a:r>
            <a:r>
              <a:rPr lang="en-US" altLang="ko-KR" sz="2000" dirty="0"/>
              <a:t>score </a:t>
            </a:r>
            <a:r>
              <a:rPr lang="ko-KR" altLang="en-US" sz="2000" dirty="0"/>
              <a:t>정보를 학습하게 됨</a:t>
            </a:r>
            <a:r>
              <a:rPr lang="en-US" altLang="ko-KR" sz="2000" dirty="0"/>
              <a:t>[3]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그리고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Yang song </a:t>
            </a:r>
            <a:r>
              <a:rPr lang="ko-KR" altLang="en-US" sz="2000" dirty="0"/>
              <a:t>의</a:t>
            </a:r>
            <a:r>
              <a:rPr lang="en-US" altLang="ko-KR" sz="2000" dirty="0"/>
              <a:t> Score-Based Generative Modeling through Stochastic Differential Equations </a:t>
            </a:r>
            <a:r>
              <a:rPr lang="ko-KR" altLang="en-US" sz="2000" dirty="0"/>
              <a:t>에서 </a:t>
            </a:r>
            <a:r>
              <a:rPr lang="en-US" altLang="ko-KR" sz="2000" dirty="0"/>
              <a:t>diffusion </a:t>
            </a:r>
            <a:r>
              <a:rPr lang="ko-KR" altLang="en-US" sz="2000" dirty="0"/>
              <a:t>모델 또한 </a:t>
            </a:r>
            <a:r>
              <a:rPr lang="en-US" altLang="ko-KR" sz="2000" dirty="0"/>
              <a:t>score based </a:t>
            </a:r>
            <a:r>
              <a:rPr lang="ko-KR" altLang="en-US" sz="2000" dirty="0"/>
              <a:t>모델로 통합될 수 있음을 보임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887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5" y="1055550"/>
            <a:ext cx="714263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등에서 사용하는 </a:t>
            </a:r>
            <a:r>
              <a:rPr lang="en-US" altLang="ko-KR" sz="2000" dirty="0"/>
              <a:t>guidance </a:t>
            </a:r>
            <a:r>
              <a:rPr lang="ko-KR" altLang="en-US" sz="2000" dirty="0"/>
              <a:t>개념도 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똑같이 </a:t>
            </a:r>
            <a:r>
              <a:rPr lang="en-US" altLang="ko-KR" sz="2000" dirty="0"/>
              <a:t>Score function </a:t>
            </a:r>
            <a:r>
              <a:rPr lang="ko-KR" altLang="en-US" sz="2000" dirty="0"/>
              <a:t>에 장난을 치는 방식임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이에 대해 알아보기 위해 </a:t>
            </a:r>
            <a:r>
              <a:rPr lang="en-US" altLang="ko-KR" sz="2000" dirty="0"/>
              <a:t>diffusion </a:t>
            </a:r>
            <a:r>
              <a:rPr lang="ko-KR" altLang="en-US" sz="2000" dirty="0"/>
              <a:t>에 대해 조금만 알아보자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0081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5" y="1055550"/>
            <a:ext cx="7142632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Diffusion </a:t>
            </a:r>
            <a:r>
              <a:rPr lang="ko-KR" altLang="en-US" sz="2000" dirty="0"/>
              <a:t>은 잘 알고 계시겠지만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gaussian</a:t>
            </a:r>
            <a:r>
              <a:rPr lang="ko-KR" altLang="en-US" sz="2000" dirty="0"/>
              <a:t> </a:t>
            </a:r>
            <a:r>
              <a:rPr lang="en-US" altLang="ko-KR" sz="2000" dirty="0"/>
              <a:t>noise</a:t>
            </a:r>
            <a:r>
              <a:rPr lang="ko-KR" altLang="en-US" sz="2000" dirty="0"/>
              <a:t> 에서 노이즈를 조금씩 제거해서 뭔가를 생성하는 모델이다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아래 그림이 </a:t>
            </a:r>
            <a:r>
              <a:rPr lang="en-US" altLang="ko-KR" sz="2000" dirty="0" err="1"/>
              <a:t>ddpm</a:t>
            </a:r>
            <a:r>
              <a:rPr lang="en-US" altLang="ko-KR" sz="2000" dirty="0"/>
              <a:t>. </a:t>
            </a:r>
            <a:r>
              <a:rPr lang="ko-KR" altLang="en-US" sz="2000" dirty="0"/>
              <a:t>컨셉은 간단하다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노이즈 낀 이미지가 주어지면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네트워크는 어떤 노이즈를 제거해야 하는지를 추론한다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ddim</a:t>
            </a:r>
            <a:r>
              <a:rPr lang="ko-KR" altLang="en-US" sz="2000" dirty="0"/>
              <a:t> 은 </a:t>
            </a:r>
            <a:r>
              <a:rPr lang="en-US" altLang="ko-KR" sz="2000" dirty="0"/>
              <a:t>pass)</a:t>
            </a:r>
          </a:p>
        </p:txBody>
      </p:sp>
      <p:pic>
        <p:nvPicPr>
          <p:cNvPr id="18434" name="Picture 2" descr="논문리뷰] Denoising Diffusion Probabilistic Models (DDPM) - 전생했더니 인공지능이었던 건에 대하여">
            <a:extLst>
              <a:ext uri="{FF2B5EF4-FFF2-40B4-BE49-F238E27FC236}">
                <a16:creationId xmlns:a16="http://schemas.microsoft.com/office/drawing/2014/main" id="{4A47390F-B185-E63E-E1EA-CA2AD5F15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45" y="3743183"/>
            <a:ext cx="7508081" cy="13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9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5" y="1055550"/>
            <a:ext cx="714263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여기에 </a:t>
            </a:r>
            <a:r>
              <a:rPr lang="en-US" altLang="ko-KR" sz="2000" dirty="0"/>
              <a:t>latent </a:t>
            </a:r>
            <a:r>
              <a:rPr lang="ko-KR" altLang="en-US" sz="2000" dirty="0"/>
              <a:t>개념을 가미한 것이 </a:t>
            </a:r>
            <a:r>
              <a:rPr lang="en-US" altLang="ko-KR" sz="2000" dirty="0"/>
              <a:t>latent diffusion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우리가 사용하는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이다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Latent space </a:t>
            </a:r>
            <a:r>
              <a:rPr lang="ko-KR" altLang="en-US" sz="2000" dirty="0"/>
              <a:t>에서 </a:t>
            </a:r>
            <a:r>
              <a:rPr lang="en-US" altLang="ko-KR" sz="2000" dirty="0"/>
              <a:t>diffusion process </a:t>
            </a:r>
            <a:r>
              <a:rPr lang="ko-KR" altLang="en-US" sz="2000" dirty="0"/>
              <a:t>를 진행하자는 것이다</a:t>
            </a:r>
            <a:endParaRPr lang="en-US" altLang="ko-KR" sz="2000" dirty="0"/>
          </a:p>
        </p:txBody>
      </p:sp>
      <p:pic>
        <p:nvPicPr>
          <p:cNvPr id="18438" name="Picture 6" descr="How Stable Diffusion works? Latent Diffusion Models Explained">
            <a:extLst>
              <a:ext uri="{FF2B5EF4-FFF2-40B4-BE49-F238E27FC236}">
                <a16:creationId xmlns:a16="http://schemas.microsoft.com/office/drawing/2014/main" id="{47420740-04C9-E837-0F41-85662B556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 b="21023"/>
          <a:stretch/>
        </p:blipFill>
        <p:spPr bwMode="auto">
          <a:xfrm>
            <a:off x="1281101" y="2142962"/>
            <a:ext cx="5762637" cy="27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1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4" y="1055550"/>
            <a:ext cx="728284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우리가 주목할 부분은 </a:t>
            </a:r>
            <a:r>
              <a:rPr lang="en-US" altLang="ko-KR" sz="2000" dirty="0"/>
              <a:t>conditioning </a:t>
            </a:r>
            <a:r>
              <a:rPr lang="ko-KR" altLang="en-US" sz="2000" dirty="0"/>
              <a:t>인데</a:t>
            </a:r>
            <a:r>
              <a:rPr lang="en-US" altLang="ko-KR" sz="2000" dirty="0"/>
              <a:t>…. Score based </a:t>
            </a:r>
            <a:r>
              <a:rPr lang="ko-KR" altLang="en-US" sz="2000" dirty="0"/>
              <a:t>에서 보았던 것과 거의 같음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Attention 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condition </a:t>
            </a:r>
            <a:r>
              <a:rPr lang="ko-KR" altLang="en-US" sz="2000" dirty="0"/>
              <a:t>을 주입한다는 것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그리고 </a:t>
            </a:r>
            <a:r>
              <a:rPr lang="en-US" altLang="ko-KR" sz="2000" dirty="0"/>
              <a:t>classifier free guidance </a:t>
            </a:r>
            <a:r>
              <a:rPr lang="ko-KR" altLang="en-US" sz="2000" dirty="0"/>
              <a:t>를 쓴다는 것이 조금 다를 뿐임</a:t>
            </a:r>
            <a:endParaRPr lang="en-US" altLang="ko-KR" sz="2000" dirty="0"/>
          </a:p>
        </p:txBody>
      </p:sp>
      <p:pic>
        <p:nvPicPr>
          <p:cNvPr id="18438" name="Picture 6" descr="How Stable Diffusion works? Latent Diffusion Models Explained">
            <a:extLst>
              <a:ext uri="{FF2B5EF4-FFF2-40B4-BE49-F238E27FC236}">
                <a16:creationId xmlns:a16="http://schemas.microsoft.com/office/drawing/2014/main" id="{47420740-04C9-E837-0F41-85662B556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 b="21023"/>
          <a:stretch/>
        </p:blipFill>
        <p:spPr bwMode="auto">
          <a:xfrm>
            <a:off x="1281102" y="2412157"/>
            <a:ext cx="5269718" cy="25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</a:rPr>
              <a:t>Reference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18244" y="1055550"/>
            <a:ext cx="7282843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hlinkClick r:id="rId4"/>
              </a:rPr>
              <a:t>[1] https://yang-song.net/blog/2021/score/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[2] </a:t>
            </a:r>
            <a:r>
              <a:rPr lang="en-US" altLang="ko-KR" sz="2000" dirty="0">
                <a:hlinkClick r:id="rId5"/>
              </a:rPr>
              <a:t>https://www.youtube.com/watch?v=wMmqCMwuM2Q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hlinkClick r:id="rId6"/>
              </a:rPr>
              <a:t>[3] https://horizon.kias.re.kr/25133/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논문은 본문에 포함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4421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2620076" y="2269987"/>
            <a:ext cx="41181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4000" dirty="0"/>
              <a:t>감사합니다</a:t>
            </a:r>
            <a:r>
              <a:rPr lang="en-US" altLang="ko-KR" sz="4000" dirty="0"/>
              <a:t>~~!!!!</a:t>
            </a:r>
          </a:p>
        </p:txBody>
      </p:sp>
    </p:spTree>
    <p:extLst>
      <p:ext uri="{BB962C8B-B14F-4D97-AF65-F5344CB8AC3E}">
        <p14:creationId xmlns:p14="http://schemas.microsoft.com/office/powerpoint/2010/main" val="112282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27067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51BB8CE0-17EA-2704-3286-6979E80C02E5}"/>
              </a:ext>
            </a:extLst>
          </p:cNvPr>
          <p:cNvSpPr txBox="1"/>
          <p:nvPr/>
        </p:nvSpPr>
        <p:spPr>
          <a:xfrm>
            <a:off x="1408974" y="839831"/>
            <a:ext cx="6420576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최병선의 푸리에 해석 입문을 읽고 있고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마지막 </a:t>
            </a:r>
            <a:r>
              <a:rPr lang="ko-KR" altLang="en-US" sz="18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챕터만을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남기고 있습니다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책이 끝나고 시간이 남으면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확률론과 </a:t>
            </a:r>
            <a:r>
              <a:rPr lang="en-US" altLang="ko-KR" sz="18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sde</a:t>
            </a: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같이 볼 예정입니다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0361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오늘의 주제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51BB8CE0-17EA-2704-3286-6979E80C02E5}"/>
              </a:ext>
            </a:extLst>
          </p:cNvPr>
          <p:cNvSpPr txBox="1"/>
          <p:nvPr/>
        </p:nvSpPr>
        <p:spPr>
          <a:xfrm>
            <a:off x="1408974" y="809250"/>
            <a:ext cx="642057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Diffusion and Score based generative model</a:t>
            </a:r>
          </a:p>
        </p:txBody>
      </p:sp>
      <p:pic>
        <p:nvPicPr>
          <p:cNvPr id="1026" name="Picture 2" descr="Score-based Generative Model - pult">
            <a:extLst>
              <a:ext uri="{FF2B5EF4-FFF2-40B4-BE49-F238E27FC236}">
                <a16:creationId xmlns:a16="http://schemas.microsoft.com/office/drawing/2014/main" id="{D9EFC5B7-833D-6557-8A11-06AE3FC4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05" y="1585885"/>
            <a:ext cx="7831632" cy="30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9DF0C2C-12CE-29BA-1A81-39A91C112DF0}"/>
              </a:ext>
            </a:extLst>
          </p:cNvPr>
          <p:cNvSpPr txBox="1"/>
          <p:nvPr/>
        </p:nvSpPr>
        <p:spPr>
          <a:xfrm>
            <a:off x="1494162" y="1055550"/>
            <a:ext cx="714263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실제 데이터의 분포를 </a:t>
            </a:r>
            <a:r>
              <a:rPr lang="en-US" altLang="ko-KR" sz="2000" dirty="0" err="1"/>
              <a:t>p_data</a:t>
            </a:r>
            <a:r>
              <a:rPr lang="en-US" altLang="ko-KR" sz="2000" dirty="0"/>
              <a:t> (unknown)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그리고 모델을 </a:t>
            </a:r>
            <a:r>
              <a:rPr lang="en-US" altLang="ko-KR" sz="2000" dirty="0" err="1"/>
              <a:t>p_theta</a:t>
            </a:r>
            <a:r>
              <a:rPr lang="en-US" altLang="ko-KR" sz="2000" dirty="0"/>
              <a:t> (generative model) </a:t>
            </a:r>
            <a:r>
              <a:rPr lang="ko-KR" altLang="en-US" sz="2000" dirty="0"/>
              <a:t>로 두고</a:t>
            </a: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모델 분포를 데이터의 분포와 가장 가깝게 만든 뒤 </a:t>
            </a:r>
            <a:r>
              <a:rPr lang="en-US" altLang="ko-KR" sz="2000" dirty="0"/>
              <a:t>-&gt; approximation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 분포에서 샘플링 </a:t>
            </a:r>
            <a:r>
              <a:rPr lang="en-US" altLang="ko-KR" sz="2000" dirty="0"/>
              <a:t>or probability evaluation</a:t>
            </a:r>
            <a:endParaRPr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8B9092-0C46-83A8-413E-7E74824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2707994"/>
            <a:ext cx="4293394" cy="2319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9DF0C2C-12CE-29BA-1A81-39A91C112DF0}"/>
              </a:ext>
            </a:extLst>
          </p:cNvPr>
          <p:cNvSpPr txBox="1"/>
          <p:nvPr/>
        </p:nvSpPr>
        <p:spPr>
          <a:xfrm>
            <a:off x="1494162" y="1055550"/>
            <a:ext cx="7142632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이때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주목해야 할 점이 있는데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이미지 같은 데이터는 </a:t>
            </a:r>
            <a:r>
              <a:rPr lang="en-US" altLang="ko-KR" sz="2000" dirty="0"/>
              <a:t>high dimensional space </a:t>
            </a:r>
            <a:r>
              <a:rPr lang="ko-KR" altLang="en-US" sz="2000" dirty="0"/>
              <a:t>에서 극도로 복잡한 분포를 이루고 있다는 점에서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/>
              <a:t>이런 복잡한 분포를 어떻게 모델링할 것인가</a:t>
            </a:r>
            <a:r>
              <a:rPr lang="en-US" altLang="ko-KR" sz="2000" dirty="0"/>
              <a:t>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/>
              <a:t>어떻게 학습시킬 것인가</a:t>
            </a:r>
            <a:r>
              <a:rPr lang="en-US" altLang="ko-KR" sz="2000" dirty="0"/>
              <a:t>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 </a:t>
            </a:r>
            <a:r>
              <a:rPr lang="en-US" altLang="ko-KR" sz="2000" dirty="0"/>
              <a:t>2</a:t>
            </a:r>
            <a:r>
              <a:rPr lang="ko-KR" altLang="en-US" sz="2000" dirty="0"/>
              <a:t>가지가 문제가 됨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   이렇게 이상하게 생길 수 있음</a:t>
            </a:r>
            <a:r>
              <a:rPr lang="en-US" altLang="ko-KR" sz="2000" dirty="0"/>
              <a:t>!!</a:t>
            </a:r>
            <a:r>
              <a:rPr lang="ko-KR" altLang="en-US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86519-25DB-F6AB-DF0F-EEA8B2A9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33" y="3209268"/>
            <a:ext cx="173610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9DF0C2C-12CE-29BA-1A81-39A91C112DF0}"/>
              </a:ext>
            </a:extLst>
          </p:cNvPr>
          <p:cNvSpPr txBox="1"/>
          <p:nvPr/>
        </p:nvSpPr>
        <p:spPr>
          <a:xfrm>
            <a:off x="1451300" y="919819"/>
            <a:ext cx="714263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/>
              <a:t>이런 복잡한 분포를 어떻게 모델링할 것인가</a:t>
            </a:r>
            <a:r>
              <a:rPr lang="en-US" altLang="ko-KR" sz="2000" dirty="0"/>
              <a:t>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고전 통계에서는 </a:t>
            </a:r>
            <a:r>
              <a:rPr lang="ko-KR" altLang="en-US" sz="2000" dirty="0" err="1"/>
              <a:t>가우시안</a:t>
            </a:r>
            <a:r>
              <a:rPr lang="ko-KR" altLang="en-US" sz="2000" dirty="0"/>
              <a:t> 분포 등을 </a:t>
            </a:r>
            <a:r>
              <a:rPr lang="ko-KR" altLang="en-US" sz="2000" dirty="0" err="1"/>
              <a:t>모델으로</a:t>
            </a:r>
            <a:r>
              <a:rPr lang="ko-KR" altLang="en-US" sz="2000" dirty="0"/>
              <a:t> 사용했음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이건 너무 간단하긴 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이 예시를 통해 논의를 시작해보자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/>
              <a:t>가우시안</a:t>
            </a:r>
            <a:r>
              <a:rPr lang="ko-KR" altLang="en-US" sz="2000" dirty="0"/>
              <a:t> 분포는</a:t>
            </a:r>
            <a:r>
              <a:rPr lang="en-US" altLang="ko-KR" sz="2000" dirty="0"/>
              <a:t> – feature vector </a:t>
            </a:r>
            <a:r>
              <a:rPr lang="ko-KR" altLang="en-US" sz="2000" dirty="0"/>
              <a:t>를 입력으로 받아 </a:t>
            </a:r>
            <a:r>
              <a:rPr lang="en-US" altLang="ko-KR" sz="2000" dirty="0"/>
              <a:t>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사이의 실수 값을 </a:t>
            </a:r>
            <a:r>
              <a:rPr lang="ko-KR" altLang="en-US" sz="2000" dirty="0" err="1"/>
              <a:t>뱉어주는</a:t>
            </a:r>
            <a:r>
              <a:rPr lang="ko-KR" altLang="en-US" sz="2000" dirty="0"/>
              <a:t> </a:t>
            </a:r>
            <a:r>
              <a:rPr lang="en-US" altLang="ko-KR" sz="2000" dirty="0"/>
              <a:t>2 layer computational graph </a:t>
            </a:r>
            <a:r>
              <a:rPr lang="ko-KR" altLang="en-US" sz="2000" dirty="0"/>
              <a:t>로 볼 수 있음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이와 비슷하게 </a:t>
            </a:r>
            <a:r>
              <a:rPr lang="en-US" altLang="ko-KR" sz="2000" dirty="0"/>
              <a:t>deep generative model </a:t>
            </a:r>
            <a:r>
              <a:rPr lang="ko-KR" altLang="en-US" sz="2000" dirty="0"/>
              <a:t>에서는 </a:t>
            </a:r>
            <a:r>
              <a:rPr lang="ko-KR" altLang="en-US" sz="2000" dirty="0" err="1"/>
              <a:t>모델으로</a:t>
            </a:r>
            <a:r>
              <a:rPr lang="ko-KR" altLang="en-US" sz="2000" dirty="0"/>
              <a:t> </a:t>
            </a:r>
            <a:r>
              <a:rPr lang="en-US" altLang="ko-KR" sz="2000" dirty="0"/>
              <a:t>neural network </a:t>
            </a:r>
            <a:r>
              <a:rPr lang="ko-KR" altLang="en-US" sz="2000" dirty="0"/>
              <a:t>를 사용하면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02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51300" y="919819"/>
            <a:ext cx="7142632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근데 그대로 쓸 순 없으니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확률 분포의 조건을 만족시키기 위해 다음의 변환을 거침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이때 </a:t>
            </a:r>
            <a:r>
              <a:rPr lang="en-US" altLang="ko-KR" sz="2000" dirty="0" err="1"/>
              <a:t>Z_theta</a:t>
            </a:r>
            <a:r>
              <a:rPr lang="en-US" altLang="ko-KR" sz="2000" dirty="0"/>
              <a:t> </a:t>
            </a:r>
            <a:r>
              <a:rPr lang="ko-KR" altLang="en-US" sz="2000" dirty="0"/>
              <a:t>는 다음과 같은 상수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1F7FB3-1B9D-EB8F-BE7F-64C2D5B6A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88" y="1719143"/>
            <a:ext cx="4001058" cy="1705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8E5D08-B737-8F0A-128E-2B0C9A7A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38" y="3921850"/>
            <a:ext cx="2871619" cy="10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2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68EC85F0-D294-4818-1864-A5A9000A69F3}"/>
              </a:ext>
            </a:extLst>
          </p:cNvPr>
          <p:cNvSpPr txBox="1"/>
          <p:nvPr/>
        </p:nvSpPr>
        <p:spPr>
          <a:xfrm>
            <a:off x="1353975" y="186365"/>
            <a:ext cx="378123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Generative modeling</a:t>
            </a:r>
            <a:endParaRPr sz="2500" b="1" dirty="0">
              <a:solidFill>
                <a:srgbClr val="19264B"/>
              </a:solidFill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EA7C8A36-52E3-6F09-22F7-EAA5C9D55AC0}"/>
              </a:ext>
            </a:extLst>
          </p:cNvPr>
          <p:cNvSpPr txBox="1"/>
          <p:nvPr/>
        </p:nvSpPr>
        <p:spPr>
          <a:xfrm>
            <a:off x="1451300" y="919819"/>
            <a:ext cx="7142632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근데 그대로 쓸 순 없으니</a:t>
            </a:r>
            <a:r>
              <a:rPr lang="en-US" altLang="ko-KR" sz="2000" dirty="0"/>
              <a:t>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확률 분포의 조건을 만족시키기 위해 다음의 변환을 거침</a:t>
            </a: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/>
              <a:t>이때 </a:t>
            </a:r>
            <a:r>
              <a:rPr lang="en-US" altLang="ko-KR" sz="2000" dirty="0" err="1"/>
              <a:t>Z_theta</a:t>
            </a:r>
            <a:r>
              <a:rPr lang="en-US" altLang="ko-KR" sz="2000" dirty="0"/>
              <a:t> </a:t>
            </a:r>
            <a:r>
              <a:rPr lang="ko-KR" altLang="en-US" sz="2000" dirty="0"/>
              <a:t>는 다음과 같은 상수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1F7FB3-1B9D-EB8F-BE7F-64C2D5B6A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88" y="1719143"/>
            <a:ext cx="4001058" cy="1705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8E5D08-B737-8F0A-128E-2B0C9A7A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38" y="3921850"/>
            <a:ext cx="2871619" cy="10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97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968</Words>
  <Application>Microsoft Office PowerPoint</Application>
  <PresentationFormat>화면 슬라이드 쇼(16:9)</PresentationFormat>
  <Paragraphs>189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tasha</dc:creator>
  <cp:lastModifiedBy>김동영</cp:lastModifiedBy>
  <cp:revision>104</cp:revision>
  <dcterms:modified xsi:type="dcterms:W3CDTF">2024-05-14T08:46:37Z</dcterms:modified>
</cp:coreProperties>
</file>